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9" r:id="rId4"/>
    <p:sldId id="265" r:id="rId5"/>
    <p:sldId id="273" r:id="rId6"/>
    <p:sldId id="274" r:id="rId7"/>
    <p:sldId id="275" r:id="rId8"/>
    <p:sldId id="276" r:id="rId9"/>
    <p:sldId id="260" r:id="rId10"/>
    <p:sldId id="277" r:id="rId11"/>
    <p:sldId id="272" r:id="rId12"/>
  </p:sldIdLst>
  <p:sldSz cx="12192000" cy="6858000"/>
  <p:notesSz cx="6858000" cy="9144000"/>
  <p:embeddedFontLst>
    <p:embeddedFont>
      <p:font typeface="思源黑体 CN Heavy" panose="020B0604020202020204" charset="-128"/>
      <p:bold r:id="rId15"/>
    </p:embeddedFont>
  </p:embeddedFontLst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zifeng" initials="Z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54" d="100"/>
          <a:sy n="154" d="100"/>
        </p:scale>
        <p:origin x="582" y="1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Heavy" panose="020B0A00000000000000" charset="-122"/>
                <a:ea typeface="思源黑体 CN Heavy" panose="020B0A00000000000000" charset="-122"/>
              </a:rPr>
              <a:t>2025/11/18</a:t>
            </a:fld>
            <a:endParaRPr lang="zh-CN" altLang="en-US"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Heavy" panose="020B0A00000000000000" charset="-122"/>
                <a:ea typeface="思源黑体 CN Heavy" panose="020B0A00000000000000" charset="-122"/>
              </a:rPr>
              <a:t>‹#›</a:t>
            </a:fld>
            <a:endParaRPr lang="zh-CN" altLang="en-US"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Heavy" panose="020B0A00000000000000" charset="-122"/>
                <a:ea typeface="思源黑体 CN Heavy" panose="020B0A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Heavy" panose="020B0A00000000000000" charset="-122"/>
        <a:ea typeface="思源黑体 CN Heavy" panose="020B0A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Heavy" panose="020B0A00000000000000" charset="-122"/>
        <a:ea typeface="思源黑体 CN Heavy" panose="020B0A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Heavy" panose="020B0A00000000000000" charset="-122"/>
        <a:ea typeface="思源黑体 CN Heavy" panose="020B0A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Heavy" panose="020B0A00000000000000" charset="-122"/>
        <a:ea typeface="思源黑体 CN Heavy" panose="020B0A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Heavy" panose="020B0A00000000000000" charset="-122"/>
        <a:ea typeface="思源黑体 CN Heavy" panose="020B0A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思源黑体 CN Heavy" panose="020B0A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思源黑体 CN Heavy" panose="020B0A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思源黑体 CN Heavy" panose="020B0A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思源黑体 CN Heavy" panose="020B0A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Heavy" panose="020B0A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Heavy" panose="020B0A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Heavy" panose="020B0A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Heavy" panose="020B0A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Heavy" panose="020B0A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03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0.xml"/><Relationship Id="rId4" Type="http://schemas.openxmlformats.org/officeDocument/2006/relationships/tags" Target="../tags/tag6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7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80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8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9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98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5514022" y="-6869747"/>
            <a:ext cx="23220045" cy="20597495"/>
            <a:chOff x="-8291" y="-10987"/>
            <a:chExt cx="36567" cy="32437"/>
          </a:xfrm>
        </p:grpSpPr>
        <p:grpSp>
          <p:nvGrpSpPr>
            <p:cNvPr id="8" name="组合 7"/>
            <p:cNvGrpSpPr/>
            <p:nvPr/>
          </p:nvGrpSpPr>
          <p:grpSpPr>
            <a:xfrm>
              <a:off x="-8291" y="-1788"/>
              <a:ext cx="27638" cy="23238"/>
              <a:chOff x="-7763" y="-2652"/>
              <a:chExt cx="27638" cy="23238"/>
            </a:xfrm>
          </p:grpSpPr>
          <p:sp>
            <p:nvSpPr>
              <p:cNvPr id="4" name="平行四边形 3"/>
              <p:cNvSpPr/>
              <p:nvPr/>
            </p:nvSpPr>
            <p:spPr>
              <a:xfrm rot="600000">
                <a:off x="-3363" y="8703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5" name="平行四边形 4"/>
              <p:cNvSpPr/>
              <p:nvPr/>
            </p:nvSpPr>
            <p:spPr>
              <a:xfrm rot="1500000">
                <a:off x="-7763" y="7999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6" name="平行四边形 5"/>
              <p:cNvSpPr/>
              <p:nvPr/>
            </p:nvSpPr>
            <p:spPr>
              <a:xfrm rot="3300000">
                <a:off x="-11075" y="6048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 rot="10800000">
              <a:off x="638" y="-10987"/>
              <a:ext cx="27638" cy="23238"/>
              <a:chOff x="-7763" y="-2652"/>
              <a:chExt cx="27638" cy="23238"/>
            </a:xfrm>
          </p:grpSpPr>
          <p:sp>
            <p:nvSpPr>
              <p:cNvPr id="10" name="平行四边形 9"/>
              <p:cNvSpPr/>
              <p:nvPr/>
            </p:nvSpPr>
            <p:spPr>
              <a:xfrm rot="600000">
                <a:off x="-3363" y="8703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11" name="平行四边形 10"/>
              <p:cNvSpPr/>
              <p:nvPr/>
            </p:nvSpPr>
            <p:spPr>
              <a:xfrm rot="1500000">
                <a:off x="-7763" y="7999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12" name="平行四边形 11"/>
              <p:cNvSpPr/>
              <p:nvPr/>
            </p:nvSpPr>
            <p:spPr>
              <a:xfrm rot="3300000">
                <a:off x="-11075" y="6048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393963" y="2051637"/>
            <a:ext cx="11404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思源黑体 CN Heavy" panose="020B0A00000000000000" charset="-122"/>
                <a:ea typeface="思源黑体 CN Heavy" panose="020B0A00000000000000" charset="-122"/>
              </a:rPr>
              <a:t>手机应用</a:t>
            </a:r>
            <a:r>
              <a:rPr lang="en-US" altLang="zh-CN" sz="96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思源黑体 CN Heavy" panose="020B0A00000000000000" charset="-122"/>
                <a:ea typeface="思源黑体 CN Heavy" panose="020B0A00000000000000" charset="-122"/>
              </a:rPr>
              <a:t>UI</a:t>
            </a:r>
            <a:r>
              <a:rPr lang="zh-CN" altLang="en-US" sz="96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思源黑体 CN Heavy" panose="020B0A00000000000000" charset="-122"/>
                <a:ea typeface="思源黑体 CN Heavy" panose="020B0A00000000000000" charset="-122"/>
              </a:rPr>
              <a:t>界面设计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68192" y="3544028"/>
            <a:ext cx="2255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SkillSwap</a:t>
            </a:r>
            <a:endParaRPr lang="zh-CN" altLang="en-US" sz="32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0"/>
              </a:gradFill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  <p:sp>
        <p:nvSpPr>
          <p:cNvPr id="17" name="图形 4"/>
          <p:cNvSpPr/>
          <p:nvPr>
            <p:custDataLst>
              <p:tags r:id="rId2"/>
            </p:custDataLst>
          </p:nvPr>
        </p:nvSpPr>
        <p:spPr>
          <a:xfrm>
            <a:off x="4872038" y="4799822"/>
            <a:ext cx="2447925" cy="575310"/>
          </a:xfrm>
          <a:custGeom>
            <a:avLst/>
            <a:gdLst>
              <a:gd name="connsiteX0" fmla="*/ 1844040 w 1872615"/>
              <a:gd name="connsiteY0" fmla="*/ 123825 h 440054"/>
              <a:gd name="connsiteX1" fmla="*/ 1731645 w 1872615"/>
              <a:gd name="connsiteY1" fmla="*/ 31433 h 440054"/>
              <a:gd name="connsiteX2" fmla="*/ 1643063 w 1872615"/>
              <a:gd name="connsiteY2" fmla="*/ 0 h 440054"/>
              <a:gd name="connsiteX3" fmla="*/ 669608 w 1872615"/>
              <a:gd name="connsiteY3" fmla="*/ 0 h 440054"/>
              <a:gd name="connsiteX4" fmla="*/ 227648 w 1872615"/>
              <a:gd name="connsiteY4" fmla="*/ 0 h 440054"/>
              <a:gd name="connsiteX5" fmla="*/ 139065 w 1872615"/>
              <a:gd name="connsiteY5" fmla="*/ 31433 h 440054"/>
              <a:gd name="connsiteX6" fmla="*/ 27623 w 1872615"/>
              <a:gd name="connsiteY6" fmla="*/ 123825 h 440054"/>
              <a:gd name="connsiteX7" fmla="*/ 0 w 1872615"/>
              <a:gd name="connsiteY7" fmla="*/ 181928 h 440054"/>
              <a:gd name="connsiteX8" fmla="*/ 0 w 1872615"/>
              <a:gd name="connsiteY8" fmla="*/ 258128 h 440054"/>
              <a:gd name="connsiteX9" fmla="*/ 27623 w 1872615"/>
              <a:gd name="connsiteY9" fmla="*/ 316230 h 440054"/>
              <a:gd name="connsiteX10" fmla="*/ 140018 w 1872615"/>
              <a:gd name="connsiteY10" fmla="*/ 408623 h 440054"/>
              <a:gd name="connsiteX11" fmla="*/ 228600 w 1872615"/>
              <a:gd name="connsiteY11" fmla="*/ 440055 h 440054"/>
              <a:gd name="connsiteX12" fmla="*/ 670560 w 1872615"/>
              <a:gd name="connsiteY12" fmla="*/ 440055 h 440054"/>
              <a:gd name="connsiteX13" fmla="*/ 1644015 w 1872615"/>
              <a:gd name="connsiteY13" fmla="*/ 440055 h 440054"/>
              <a:gd name="connsiteX14" fmla="*/ 1732598 w 1872615"/>
              <a:gd name="connsiteY14" fmla="*/ 408623 h 440054"/>
              <a:gd name="connsiteX15" fmla="*/ 1844993 w 1872615"/>
              <a:gd name="connsiteY15" fmla="*/ 316230 h 440054"/>
              <a:gd name="connsiteX16" fmla="*/ 1872615 w 1872615"/>
              <a:gd name="connsiteY16" fmla="*/ 258128 h 440054"/>
              <a:gd name="connsiteX17" fmla="*/ 1872615 w 1872615"/>
              <a:gd name="connsiteY17" fmla="*/ 181928 h 440054"/>
              <a:gd name="connsiteX18" fmla="*/ 1844040 w 1872615"/>
              <a:gd name="connsiteY18" fmla="*/ 123825 h 44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72614" h="440054">
                <a:moveTo>
                  <a:pt x="1844040" y="123825"/>
                </a:moveTo>
                <a:lnTo>
                  <a:pt x="1731645" y="31433"/>
                </a:lnTo>
                <a:cubicBezTo>
                  <a:pt x="1706880" y="10478"/>
                  <a:pt x="1675448" y="0"/>
                  <a:pt x="1643063" y="0"/>
                </a:cubicBezTo>
                <a:lnTo>
                  <a:pt x="669608" y="0"/>
                </a:lnTo>
                <a:lnTo>
                  <a:pt x="227648" y="0"/>
                </a:lnTo>
                <a:cubicBezTo>
                  <a:pt x="195263" y="0"/>
                  <a:pt x="163830" y="11430"/>
                  <a:pt x="139065" y="31433"/>
                </a:cubicBezTo>
                <a:lnTo>
                  <a:pt x="27623" y="123825"/>
                </a:lnTo>
                <a:cubicBezTo>
                  <a:pt x="10478" y="138113"/>
                  <a:pt x="0" y="159068"/>
                  <a:pt x="0" y="181928"/>
                </a:cubicBezTo>
                <a:lnTo>
                  <a:pt x="0" y="258128"/>
                </a:lnTo>
                <a:cubicBezTo>
                  <a:pt x="0" y="280035"/>
                  <a:pt x="9525" y="301943"/>
                  <a:pt x="27623" y="316230"/>
                </a:cubicBezTo>
                <a:lnTo>
                  <a:pt x="140018" y="408623"/>
                </a:lnTo>
                <a:cubicBezTo>
                  <a:pt x="164783" y="429578"/>
                  <a:pt x="196215" y="440055"/>
                  <a:pt x="228600" y="440055"/>
                </a:cubicBezTo>
                <a:lnTo>
                  <a:pt x="670560" y="440055"/>
                </a:lnTo>
                <a:lnTo>
                  <a:pt x="1644015" y="440055"/>
                </a:lnTo>
                <a:cubicBezTo>
                  <a:pt x="1676400" y="440055"/>
                  <a:pt x="1707833" y="428625"/>
                  <a:pt x="1732598" y="408623"/>
                </a:cubicBezTo>
                <a:lnTo>
                  <a:pt x="1844993" y="316230"/>
                </a:lnTo>
                <a:cubicBezTo>
                  <a:pt x="1862138" y="301943"/>
                  <a:pt x="1872615" y="280988"/>
                  <a:pt x="1872615" y="258128"/>
                </a:cubicBezTo>
                <a:lnTo>
                  <a:pt x="1872615" y="181928"/>
                </a:lnTo>
                <a:cubicBezTo>
                  <a:pt x="1871663" y="159068"/>
                  <a:pt x="1861185" y="137160"/>
                  <a:pt x="1844040" y="12382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16</a:t>
            </a:r>
            <a:r>
              <a:rPr lang="zh-CN" altLang="en-US" sz="2000" dirty="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组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5EEEB-EA52-22A1-2B3D-DD262E9F8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73C40788-9652-DB50-0A3A-2C7440F72EB5}"/>
              </a:ext>
            </a:extLst>
          </p:cNvPr>
          <p:cNvGrpSpPr/>
          <p:nvPr/>
        </p:nvGrpSpPr>
        <p:grpSpPr>
          <a:xfrm>
            <a:off x="-5514022" y="-6869747"/>
            <a:ext cx="23220045" cy="20597495"/>
            <a:chOff x="-8291" y="-10987"/>
            <a:chExt cx="36567" cy="3243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9778417-0A24-4CF6-01FD-2E99742D8E17}"/>
                </a:ext>
              </a:extLst>
            </p:cNvPr>
            <p:cNvGrpSpPr/>
            <p:nvPr/>
          </p:nvGrpSpPr>
          <p:grpSpPr>
            <a:xfrm>
              <a:off x="-8291" y="-1788"/>
              <a:ext cx="27638" cy="23238"/>
              <a:chOff x="-7763" y="-2652"/>
              <a:chExt cx="27638" cy="23238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76732243-2696-B39D-EDA4-04BC390DB970}"/>
                  </a:ext>
                </a:extLst>
              </p:cNvPr>
              <p:cNvSpPr/>
              <p:nvPr/>
            </p:nvSpPr>
            <p:spPr>
              <a:xfrm rot="600000">
                <a:off x="-3363" y="8703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5" name="平行四边形 4">
                <a:extLst>
                  <a:ext uri="{FF2B5EF4-FFF2-40B4-BE49-F238E27FC236}">
                    <a16:creationId xmlns:a16="http://schemas.microsoft.com/office/drawing/2014/main" id="{39AFD976-930A-3B67-12DA-28ED1C77999A}"/>
                  </a:ext>
                </a:extLst>
              </p:cNvPr>
              <p:cNvSpPr/>
              <p:nvPr/>
            </p:nvSpPr>
            <p:spPr>
              <a:xfrm rot="1500000">
                <a:off x="-7763" y="7999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6" name="平行四边形 5">
                <a:extLst>
                  <a:ext uri="{FF2B5EF4-FFF2-40B4-BE49-F238E27FC236}">
                    <a16:creationId xmlns:a16="http://schemas.microsoft.com/office/drawing/2014/main" id="{91EFAD2E-FB01-2BF0-8578-7F151BFBE9D1}"/>
                  </a:ext>
                </a:extLst>
              </p:cNvPr>
              <p:cNvSpPr/>
              <p:nvPr/>
            </p:nvSpPr>
            <p:spPr>
              <a:xfrm rot="3300000">
                <a:off x="-11075" y="6048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3F62FF2-E97C-CFB8-FEB3-C18D37A7649A}"/>
                </a:ext>
              </a:extLst>
            </p:cNvPr>
            <p:cNvGrpSpPr/>
            <p:nvPr/>
          </p:nvGrpSpPr>
          <p:grpSpPr>
            <a:xfrm rot="10800000">
              <a:off x="638" y="-10987"/>
              <a:ext cx="27638" cy="23238"/>
              <a:chOff x="-7763" y="-2652"/>
              <a:chExt cx="27638" cy="23238"/>
            </a:xfrm>
          </p:grpSpPr>
          <p:sp>
            <p:nvSpPr>
              <p:cNvPr id="10" name="平行四边形 9">
                <a:extLst>
                  <a:ext uri="{FF2B5EF4-FFF2-40B4-BE49-F238E27FC236}">
                    <a16:creationId xmlns:a16="http://schemas.microsoft.com/office/drawing/2014/main" id="{76711215-BB06-2C69-D2B8-D9D4D49A2703}"/>
                  </a:ext>
                </a:extLst>
              </p:cNvPr>
              <p:cNvSpPr/>
              <p:nvPr/>
            </p:nvSpPr>
            <p:spPr>
              <a:xfrm rot="600000">
                <a:off x="-3363" y="8703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FC103BE6-8742-2795-0592-72D280FC7F9C}"/>
                  </a:ext>
                </a:extLst>
              </p:cNvPr>
              <p:cNvSpPr/>
              <p:nvPr/>
            </p:nvSpPr>
            <p:spPr>
              <a:xfrm rot="1500000">
                <a:off x="-7763" y="7999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95B6D79C-AA91-A1C1-EBE6-8130DF8B19D4}"/>
                  </a:ext>
                </a:extLst>
              </p:cNvPr>
              <p:cNvSpPr/>
              <p:nvPr/>
            </p:nvSpPr>
            <p:spPr>
              <a:xfrm rot="3300000">
                <a:off x="-11075" y="6048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</p:grpSp>
      </p:grpSp>
      <p:pic>
        <p:nvPicPr>
          <p:cNvPr id="2" name="微信视频2025-11-18_134101_023">
            <a:hlinkClick r:id="" action="ppaction://media"/>
            <a:extLst>
              <a:ext uri="{FF2B5EF4-FFF2-40B4-BE49-F238E27FC236}">
                <a16:creationId xmlns:a16="http://schemas.microsoft.com/office/drawing/2014/main" id="{8B53D1FD-AA20-C49C-9D03-78F266A8E32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492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5514022" y="-6869747"/>
            <a:ext cx="23220045" cy="20597495"/>
            <a:chOff x="-8291" y="-10987"/>
            <a:chExt cx="36567" cy="32437"/>
          </a:xfrm>
        </p:grpSpPr>
        <p:grpSp>
          <p:nvGrpSpPr>
            <p:cNvPr id="8" name="组合 7"/>
            <p:cNvGrpSpPr/>
            <p:nvPr/>
          </p:nvGrpSpPr>
          <p:grpSpPr>
            <a:xfrm>
              <a:off x="-8291" y="-1788"/>
              <a:ext cx="27638" cy="23238"/>
              <a:chOff x="-7763" y="-2652"/>
              <a:chExt cx="27638" cy="23238"/>
            </a:xfrm>
          </p:grpSpPr>
          <p:sp>
            <p:nvSpPr>
              <p:cNvPr id="4" name="平行四边形 3"/>
              <p:cNvSpPr/>
              <p:nvPr/>
            </p:nvSpPr>
            <p:spPr>
              <a:xfrm rot="600000">
                <a:off x="-3363" y="8703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5" name="平行四边形 4"/>
              <p:cNvSpPr/>
              <p:nvPr/>
            </p:nvSpPr>
            <p:spPr>
              <a:xfrm rot="1500000">
                <a:off x="-7763" y="7999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6" name="平行四边形 5"/>
              <p:cNvSpPr/>
              <p:nvPr/>
            </p:nvSpPr>
            <p:spPr>
              <a:xfrm rot="3300000">
                <a:off x="-11075" y="6048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 rot="10800000">
              <a:off x="638" y="-10987"/>
              <a:ext cx="27638" cy="23238"/>
              <a:chOff x="-7763" y="-2652"/>
              <a:chExt cx="27638" cy="23238"/>
            </a:xfrm>
          </p:grpSpPr>
          <p:sp>
            <p:nvSpPr>
              <p:cNvPr id="10" name="平行四边形 9"/>
              <p:cNvSpPr/>
              <p:nvPr/>
            </p:nvSpPr>
            <p:spPr>
              <a:xfrm rot="600000">
                <a:off x="-3363" y="8703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11" name="平行四边形 10"/>
              <p:cNvSpPr/>
              <p:nvPr/>
            </p:nvSpPr>
            <p:spPr>
              <a:xfrm rot="1500000">
                <a:off x="-7763" y="7999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12" name="平行四边形 11"/>
              <p:cNvSpPr/>
              <p:nvPr/>
            </p:nvSpPr>
            <p:spPr>
              <a:xfrm rot="3300000">
                <a:off x="-11075" y="6048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3541459" y="2492913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思源黑体 CN Heavy" panose="020B0A00000000000000" charset="-122"/>
                <a:ea typeface="思源黑体 CN Heavy" panose="020B0A00000000000000" charset="-122"/>
              </a:rPr>
              <a:t>感谢观看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7837170" y="-7810500"/>
            <a:ext cx="27867611" cy="22480270"/>
            <a:chOff x="-8291" y="-10987"/>
            <a:chExt cx="36567" cy="32437"/>
          </a:xfrm>
        </p:grpSpPr>
        <p:grpSp>
          <p:nvGrpSpPr>
            <p:cNvPr id="8" name="组合 7"/>
            <p:cNvGrpSpPr/>
            <p:nvPr/>
          </p:nvGrpSpPr>
          <p:grpSpPr>
            <a:xfrm>
              <a:off x="-8291" y="-1788"/>
              <a:ext cx="27638" cy="23238"/>
              <a:chOff x="-7763" y="-2652"/>
              <a:chExt cx="27638" cy="23238"/>
            </a:xfrm>
          </p:grpSpPr>
          <p:sp>
            <p:nvSpPr>
              <p:cNvPr id="4" name="平行四边形 3"/>
              <p:cNvSpPr/>
              <p:nvPr/>
            </p:nvSpPr>
            <p:spPr>
              <a:xfrm rot="600000">
                <a:off x="-3363" y="8703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5" name="平行四边形 4"/>
              <p:cNvSpPr/>
              <p:nvPr/>
            </p:nvSpPr>
            <p:spPr>
              <a:xfrm rot="1500000">
                <a:off x="-7763" y="7999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6" name="平行四边形 5"/>
              <p:cNvSpPr/>
              <p:nvPr/>
            </p:nvSpPr>
            <p:spPr>
              <a:xfrm rot="3300000">
                <a:off x="-11075" y="6048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 rot="10800000">
              <a:off x="638" y="-10987"/>
              <a:ext cx="27638" cy="23238"/>
              <a:chOff x="-7763" y="-2652"/>
              <a:chExt cx="27638" cy="23238"/>
            </a:xfrm>
          </p:grpSpPr>
          <p:sp>
            <p:nvSpPr>
              <p:cNvPr id="10" name="平行四边形 9"/>
              <p:cNvSpPr/>
              <p:nvPr/>
            </p:nvSpPr>
            <p:spPr>
              <a:xfrm rot="600000">
                <a:off x="-3363" y="8703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11" name="平行四边形 10"/>
              <p:cNvSpPr/>
              <p:nvPr/>
            </p:nvSpPr>
            <p:spPr>
              <a:xfrm rot="1500000">
                <a:off x="-7763" y="7999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12" name="平行四边形 11"/>
              <p:cNvSpPr/>
              <p:nvPr/>
            </p:nvSpPr>
            <p:spPr>
              <a:xfrm rot="3300000">
                <a:off x="-11075" y="6048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683760" y="872490"/>
            <a:ext cx="2621280" cy="1799590"/>
            <a:chOff x="7376" y="1374"/>
            <a:chExt cx="4128" cy="2834"/>
          </a:xfrm>
        </p:grpSpPr>
        <p:sp>
          <p:nvSpPr>
            <p:cNvPr id="14" name="文本框 13"/>
            <p:cNvSpPr txBox="1"/>
            <p:nvPr/>
          </p:nvSpPr>
          <p:spPr>
            <a:xfrm>
              <a:off x="7376" y="1374"/>
              <a:ext cx="4128" cy="2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9600" dirty="0">
                  <a:gradFill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0"/>
                  </a:gradFill>
                  <a:latin typeface="思源黑体 CN Heavy" panose="020B0A00000000000000" charset="-122"/>
                  <a:ea typeface="思源黑体 CN Heavy" panose="020B0A00000000000000" charset="-122"/>
                </a:rPr>
                <a:t>目录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894" y="3580"/>
              <a:ext cx="3083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gradFill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0"/>
                  </a:gradFill>
                  <a:latin typeface="思源黑体 CN Heavy" panose="020B0A00000000000000" charset="-122"/>
                  <a:ea typeface="思源黑体 CN Heavy" panose="020B0A00000000000000" charset="-122"/>
                  <a:cs typeface="思源黑体 CN Heavy" panose="020B0A00000000000000" charset="-122"/>
                </a:rPr>
                <a:t>Contents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252346" y="4520724"/>
            <a:ext cx="8599170" cy="1211580"/>
            <a:chOff x="3608" y="7225"/>
            <a:chExt cx="13542" cy="1908"/>
          </a:xfrm>
        </p:grpSpPr>
        <p:grpSp>
          <p:nvGrpSpPr>
            <p:cNvPr id="21" name="组合 20"/>
            <p:cNvGrpSpPr/>
            <p:nvPr/>
          </p:nvGrpSpPr>
          <p:grpSpPr>
            <a:xfrm>
              <a:off x="3608" y="7225"/>
              <a:ext cx="5778" cy="1908"/>
              <a:chOff x="-5032" y="7225"/>
              <a:chExt cx="5778" cy="1908"/>
            </a:xfrm>
          </p:grpSpPr>
          <p:sp>
            <p:nvSpPr>
              <p:cNvPr id="22" name="圆角矩形 21"/>
              <p:cNvSpPr/>
              <p:nvPr/>
            </p:nvSpPr>
            <p:spPr>
              <a:xfrm>
                <a:off x="-4966" y="7225"/>
                <a:ext cx="5712" cy="1908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-3804" y="7405"/>
                <a:ext cx="2918" cy="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思源黑体 CN Heavy" panose="020B0A00000000000000" charset="-122"/>
                    <a:ea typeface="思源黑体 CN Heavy" panose="020B0A00000000000000" charset="-122"/>
                    <a:cs typeface="思源黑体 CN Heavy" panose="020B0A00000000000000" charset="-122"/>
                  </a:rPr>
                  <a:t>PART 01</a:t>
                </a:r>
              </a:p>
            </p:txBody>
          </p:sp>
          <p:sp>
            <p:nvSpPr>
              <p:cNvPr id="24" name="文本框 23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-5032" y="8262"/>
                <a:ext cx="5373" cy="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思源黑体 CN Heavy" panose="020B0A00000000000000" charset="-122"/>
                    <a:ea typeface="思源黑体 CN Heavy" panose="020B0A00000000000000" charset="-122"/>
                    <a:cs typeface="思源黑体 CN Heavy" panose="020B0A00000000000000" charset="-122"/>
                  </a:rPr>
                  <a:t>界面成果展示</a:t>
                </a:r>
                <a:endParaRPr lang="en-US" altLang="zh-CN" sz="2400" dirty="0">
                  <a:solidFill>
                    <a:schemeClr val="bg1"/>
                  </a:solidFill>
                  <a:latin typeface="思源黑体 CN Heavy" panose="020B0A00000000000000" charset="-122"/>
                  <a:ea typeface="思源黑体 CN Heavy" panose="020B0A00000000000000" charset="-122"/>
                  <a:cs typeface="思源黑体 CN Heavy" panose="020B0A00000000000000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1438" y="7225"/>
              <a:ext cx="5712" cy="1908"/>
              <a:chOff x="10894" y="4897"/>
              <a:chExt cx="5712" cy="1908"/>
            </a:xfrm>
          </p:grpSpPr>
          <p:sp>
            <p:nvSpPr>
              <p:cNvPr id="26" name="圆角矩形 25"/>
              <p:cNvSpPr/>
              <p:nvPr/>
            </p:nvSpPr>
            <p:spPr>
              <a:xfrm>
                <a:off x="10894" y="4897"/>
                <a:ext cx="5712" cy="1908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26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2179" y="5077"/>
                <a:ext cx="2918" cy="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思源黑体 CN Heavy" panose="020B0A00000000000000" charset="-122"/>
                    <a:ea typeface="思源黑体 CN Heavy" panose="020B0A00000000000000" charset="-122"/>
                    <a:cs typeface="思源黑体 CN Heavy" panose="020B0A00000000000000" charset="-122"/>
                  </a:rPr>
                  <a:t>PART 02</a:t>
                </a:r>
              </a:p>
            </p:txBody>
          </p:sp>
          <p:sp>
            <p:nvSpPr>
              <p:cNvPr id="28" name="文本框 27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2039" y="5912"/>
                <a:ext cx="3199" cy="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思源黑体 CN Heavy" panose="020B0A00000000000000" charset="-122"/>
                    <a:ea typeface="思源黑体 CN Heavy" panose="020B0A00000000000000" charset="-122"/>
                    <a:cs typeface="思源黑体 CN Heavy" panose="020B0A00000000000000" charset="-122"/>
                  </a:rPr>
                  <a:t>界面实际操作</a:t>
                </a:r>
                <a:endParaRPr lang="en-US" altLang="zh-CN" sz="2400" dirty="0">
                  <a:solidFill>
                    <a:schemeClr val="bg1"/>
                  </a:solidFill>
                  <a:latin typeface="思源黑体 CN Heavy" panose="020B0A00000000000000" charset="-122"/>
                  <a:ea typeface="思源黑体 CN Heavy" panose="020B0A00000000000000" charset="-122"/>
                  <a:cs typeface="思源黑体 CN Heavy" panose="020B0A00000000000000" charset="-122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5514022" y="-6869747"/>
            <a:ext cx="23220045" cy="20597495"/>
            <a:chOff x="-8291" y="-10987"/>
            <a:chExt cx="36567" cy="32437"/>
          </a:xfrm>
        </p:grpSpPr>
        <p:grpSp>
          <p:nvGrpSpPr>
            <p:cNvPr id="8" name="组合 7"/>
            <p:cNvGrpSpPr/>
            <p:nvPr/>
          </p:nvGrpSpPr>
          <p:grpSpPr>
            <a:xfrm>
              <a:off x="-8291" y="-1788"/>
              <a:ext cx="27638" cy="23238"/>
              <a:chOff x="-7763" y="-2652"/>
              <a:chExt cx="27638" cy="23238"/>
            </a:xfrm>
          </p:grpSpPr>
          <p:sp>
            <p:nvSpPr>
              <p:cNvPr id="4" name="平行四边形 3"/>
              <p:cNvSpPr/>
              <p:nvPr/>
            </p:nvSpPr>
            <p:spPr>
              <a:xfrm rot="600000">
                <a:off x="-3363" y="8703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5" name="平行四边形 4"/>
              <p:cNvSpPr/>
              <p:nvPr/>
            </p:nvSpPr>
            <p:spPr>
              <a:xfrm rot="1500000">
                <a:off x="-7763" y="7999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6" name="平行四边形 5"/>
              <p:cNvSpPr/>
              <p:nvPr/>
            </p:nvSpPr>
            <p:spPr>
              <a:xfrm rot="3300000">
                <a:off x="-11075" y="6048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 rot="10800000">
              <a:off x="638" y="-10987"/>
              <a:ext cx="27638" cy="23238"/>
              <a:chOff x="-7763" y="-2652"/>
              <a:chExt cx="27638" cy="23238"/>
            </a:xfrm>
          </p:grpSpPr>
          <p:sp>
            <p:nvSpPr>
              <p:cNvPr id="10" name="平行四边形 9"/>
              <p:cNvSpPr/>
              <p:nvPr/>
            </p:nvSpPr>
            <p:spPr>
              <a:xfrm rot="600000">
                <a:off x="-3363" y="8703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11" name="平行四边形 10"/>
              <p:cNvSpPr/>
              <p:nvPr/>
            </p:nvSpPr>
            <p:spPr>
              <a:xfrm rot="1500000">
                <a:off x="-7763" y="7999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12" name="平行四边形 11"/>
              <p:cNvSpPr/>
              <p:nvPr/>
            </p:nvSpPr>
            <p:spPr>
              <a:xfrm rot="3300000">
                <a:off x="-11075" y="6048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577975" y="1763395"/>
            <a:ext cx="9033510" cy="2607945"/>
            <a:chOff x="2485" y="2777"/>
            <a:chExt cx="14226" cy="4107"/>
          </a:xfrm>
        </p:grpSpPr>
        <p:sp>
          <p:nvSpPr>
            <p:cNvPr id="14" name="文本框 13"/>
            <p:cNvSpPr txBox="1"/>
            <p:nvPr/>
          </p:nvSpPr>
          <p:spPr>
            <a:xfrm>
              <a:off x="2485" y="3952"/>
              <a:ext cx="14226" cy="2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500" dirty="0">
                  <a:gradFill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0"/>
                  </a:gradFill>
                  <a:latin typeface="思源黑体 CN Heavy" panose="020B0A00000000000000" charset="-122"/>
                  <a:ea typeface="思源黑体 CN Heavy" panose="020B0A00000000000000" charset="-122"/>
                </a:rPr>
                <a:t>界面成果展示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651" y="2777"/>
              <a:ext cx="3899" cy="1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>
                  <a:ln>
                    <a:gradFill>
                      <a:gsLst>
                        <a:gs pos="0">
                          <a:schemeClr val="accent1">
                            <a:lumMod val="75000"/>
                          </a:schemeClr>
                        </a:gs>
                        <a:gs pos="100000">
                          <a:schemeClr val="accent1">
                            <a:lumMod val="5000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思源黑体 CN Heavy" panose="020B0A00000000000000" charset="-122"/>
                  <a:ea typeface="思源黑体 CN Heavy" panose="020B0A00000000000000" charset="-122"/>
                  <a:cs typeface="思源黑体 CN Heavy" panose="020B0A00000000000000" charset="-122"/>
                </a:rPr>
                <a:t>PART 01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65760" y="22352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思源黑体 CN Heavy" panose="020B0A00000000000000" charset="-122"/>
                <a:ea typeface="思源黑体 CN Heavy" panose="020B0A00000000000000" charset="-122"/>
              </a:rPr>
              <a:t>工作成果</a:t>
            </a: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9653905" y="6099175"/>
            <a:ext cx="2209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PART 02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46405" y="1643380"/>
            <a:ext cx="4881245" cy="3142615"/>
            <a:chOff x="703" y="2456"/>
            <a:chExt cx="7687" cy="4949"/>
          </a:xfrm>
        </p:grpSpPr>
        <p:sp>
          <p:nvSpPr>
            <p:cNvPr id="2" name="矩形 1"/>
            <p:cNvSpPr/>
            <p:nvPr>
              <p:custDataLst>
                <p:tags r:id="rId4"/>
              </p:custDataLst>
            </p:nvPr>
          </p:nvSpPr>
          <p:spPr>
            <a:xfrm>
              <a:off x="842" y="2966"/>
              <a:ext cx="4777" cy="217"/>
            </a:xfrm>
            <a:prstGeom prst="rect">
              <a:avLst/>
            </a:prstGeom>
            <a:gradFill>
              <a:gsLst>
                <a:gs pos="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Heavy" panose="020B0A00000000000000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>
              <a:off x="703" y="3334"/>
              <a:ext cx="7687" cy="4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dirty="0"/>
                <a:t>        页面中心是核心操作区。顶部是品牌标识“</a:t>
              </a:r>
              <a:r>
                <a:rPr lang="en-US" altLang="zh-CN" dirty="0"/>
                <a:t>SkillSwap”</a:t>
              </a:r>
              <a:r>
                <a:rPr lang="zh-CN" altLang="en-US" dirty="0"/>
                <a:t>和宣传语“交换技能，连接彼此”。而中间是标准的账号密码输入框和“获取验证码”按钮，底部是突出的“登录”按钮。简单通过“或使用第三方账号登录”（提供微信、</a:t>
              </a:r>
              <a:r>
                <a:rPr lang="en-US" altLang="zh-CN" dirty="0"/>
                <a:t>Apple</a:t>
              </a:r>
              <a:r>
                <a:rPr lang="zh-CN" altLang="en-US" dirty="0"/>
                <a:t>选项）、“新用户</a:t>
              </a:r>
              <a:r>
                <a:rPr lang="en-US" altLang="zh-CN" dirty="0"/>
                <a:t>?</a:t>
              </a:r>
              <a:r>
                <a:rPr lang="zh-CN" altLang="en-US" dirty="0"/>
                <a:t>立即注册”和“先逛逛再看”等多个入口，照顾了不同状态用户的需求，降低了使用门槛。主按钮用色鲜明，引导性极强。</a:t>
              </a:r>
            </a:p>
          </p:txBody>
        </p:sp>
        <p:sp>
          <p:nvSpPr>
            <p:cNvPr id="8" name="文本框 7"/>
            <p:cNvSpPr txBox="1"/>
            <p:nvPr>
              <p:custDataLst>
                <p:tags r:id="rId6"/>
              </p:custDataLst>
            </p:nvPr>
          </p:nvSpPr>
          <p:spPr>
            <a:xfrm>
              <a:off x="842" y="2456"/>
              <a:ext cx="1785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1. </a:t>
              </a:r>
              <a:r>
                <a:rPr lang="zh-CN" altLang="en-US" b="1" dirty="0"/>
                <a:t>登录页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27F0292D-DF19-4519-8B5E-71373CEAD2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3607" y="771514"/>
            <a:ext cx="2411743" cy="51720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B4B40D-5784-6A50-7EBA-CFB8BF7A7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F66A35E-CA9E-3ACA-B12D-5256B205D3E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65760" y="22352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思源黑体 CN Heavy" panose="020B0A00000000000000" charset="-122"/>
                <a:ea typeface="思源黑体 CN Heavy" panose="020B0A00000000000000" charset="-122"/>
              </a:rPr>
              <a:t>工作成果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2F0CDB0-ADA9-0B1B-A393-703F423472D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653905" y="6099175"/>
            <a:ext cx="2209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PART 02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7530659-F061-EAB1-D7E2-F6241BDA1A7A}"/>
              </a:ext>
            </a:extLst>
          </p:cNvPr>
          <p:cNvGrpSpPr/>
          <p:nvPr/>
        </p:nvGrpSpPr>
        <p:grpSpPr>
          <a:xfrm>
            <a:off x="446405" y="1643380"/>
            <a:ext cx="5109845" cy="4250690"/>
            <a:chOff x="703" y="2456"/>
            <a:chExt cx="8047" cy="669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E92B12F-F6E3-AFCD-D873-11FD638E84B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42" y="2966"/>
              <a:ext cx="4777" cy="217"/>
            </a:xfrm>
            <a:prstGeom prst="rect">
              <a:avLst/>
            </a:prstGeom>
            <a:gradFill>
              <a:gsLst>
                <a:gs pos="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Heavy" panose="020B0A00000000000000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F26A3E0-D523-F303-664A-E6266E8EFD1B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703" y="3334"/>
              <a:ext cx="8047" cy="5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b="1" dirty="0"/>
                <a:t>       </a:t>
              </a:r>
              <a:r>
                <a:rPr lang="zh-CN" altLang="en-US" dirty="0"/>
                <a:t>页面清晰地分为几个功能区。首先在</a:t>
              </a:r>
              <a:r>
                <a:rPr lang="zh-CN" altLang="en-US" b="1" dirty="0"/>
                <a:t>顶部技能档案”区域</a:t>
              </a:r>
              <a:r>
                <a:rPr lang="zh-CN" altLang="en-US" dirty="0"/>
                <a:t>，展示了用户的技能标签（如</a:t>
              </a:r>
              <a:r>
                <a:rPr lang="en-US" altLang="zh-CN" dirty="0"/>
                <a:t>UI/UX</a:t>
              </a:r>
              <a:r>
                <a:rPr lang="zh-CN" altLang="en-US" dirty="0"/>
                <a:t>设计、英语教学），并配有“</a:t>
              </a:r>
              <a:r>
                <a:rPr lang="en-US" altLang="zh-CN" dirty="0"/>
                <a:t>+</a:t>
              </a:r>
              <a:r>
                <a:rPr lang="zh-CN" altLang="en-US" dirty="0"/>
                <a:t>添加技能”按钮，鼓励用户完善个人资料。其次在</a:t>
              </a:r>
              <a:r>
                <a:rPr lang="zh-CN" altLang="en-US" b="1" dirty="0"/>
                <a:t>中部：核心操作按钮“</a:t>
              </a:r>
              <a:r>
                <a:rPr lang="en-US" altLang="zh-CN" b="1" dirty="0"/>
                <a:t>+</a:t>
              </a:r>
              <a:r>
                <a:rPr lang="zh-CN" altLang="en-US" b="1" dirty="0"/>
                <a:t>发布技能交换”</a:t>
              </a:r>
              <a:r>
                <a:rPr lang="zh-CN" altLang="en-US" dirty="0"/>
                <a:t>，按钮设计醒目，鼓励用户发起交互。最后在</a:t>
              </a:r>
              <a:r>
                <a:rPr lang="zh-CN" altLang="en-US" b="1" dirty="0"/>
                <a:t>底部：“为你推荐”信息流</a:t>
              </a:r>
              <a:r>
                <a:rPr lang="zh-CN" altLang="en-US" dirty="0"/>
                <a:t>，以卡片形式展示系统推荐的技能交换机会（如“专业</a:t>
              </a:r>
              <a:r>
                <a:rPr lang="en-US" altLang="zh-CN" dirty="0"/>
                <a:t>Logo</a:t>
              </a:r>
              <a:r>
                <a:rPr lang="zh-CN" altLang="en-US" dirty="0"/>
                <a:t>设计教学”），每张卡片包含提供者、耗时等关键信息，并配有“查看更多”入口。将“我的信息”、“我要发布”和“平台推荐”三大核心模块有效整合，逻辑清晰，用户能快速定位目标。卡片化设计提升了内容的可读性和可操作性。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4CD9686-63B0-735C-6B22-A17380754E03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842" y="2456"/>
              <a:ext cx="5259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2.</a:t>
              </a:r>
              <a:r>
                <a:rPr lang="zh-CN" altLang="en-US" b="1" dirty="0"/>
                <a:t>应用主界面 </a:t>
              </a:r>
              <a:r>
                <a:rPr lang="en-US" altLang="zh-CN" b="1" dirty="0"/>
                <a:t>(SkillSwap Hub)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C040CCE-D4BB-0DC8-27D5-BBCF706E6B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6320" y="754380"/>
            <a:ext cx="2315234" cy="52146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82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E34E18-46EB-E06A-8654-8DA5CA0F3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AC3D3FF-83A9-961B-F1AD-18159CF241D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65760" y="22352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思源黑体 CN Heavy" panose="020B0A00000000000000" charset="-122"/>
                <a:ea typeface="思源黑体 CN Heavy" panose="020B0A00000000000000" charset="-122"/>
              </a:rPr>
              <a:t>工作成果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236664A-DBAC-D548-B56D-8736B0EEB84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653905" y="6099175"/>
            <a:ext cx="2209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PART 02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634C0D0-55BD-CADB-3155-9AA71B01492F}"/>
              </a:ext>
            </a:extLst>
          </p:cNvPr>
          <p:cNvGrpSpPr/>
          <p:nvPr/>
        </p:nvGrpSpPr>
        <p:grpSpPr>
          <a:xfrm>
            <a:off x="446405" y="1656080"/>
            <a:ext cx="5109845" cy="2576195"/>
            <a:chOff x="703" y="2476"/>
            <a:chExt cx="8047" cy="40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1B22821-A569-49D0-0FD2-75A0922C69D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42" y="2966"/>
              <a:ext cx="4777" cy="217"/>
            </a:xfrm>
            <a:prstGeom prst="rect">
              <a:avLst/>
            </a:prstGeom>
            <a:gradFill>
              <a:gsLst>
                <a:gs pos="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Heavy" panose="020B0A00000000000000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C188CB6-3425-97A7-7182-934A4165478D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703" y="3334"/>
              <a:ext cx="8047" cy="3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b="1" dirty="0"/>
                <a:t>在</a:t>
              </a:r>
              <a:r>
                <a:rPr lang="zh-CN" altLang="en-US" dirty="0"/>
                <a:t>界面顶部的为用户头像和通知图标。而在主要内容区通过数据可视化组件清晰展示关键数据如</a:t>
              </a:r>
              <a:r>
                <a:rPr lang="zh-CN" altLang="en-US" b="1" dirty="0"/>
                <a:t>“已发布的任务 </a:t>
              </a:r>
              <a:r>
                <a:rPr lang="en-US" altLang="zh-CN" b="1" dirty="0"/>
                <a:t>(28)”</a:t>
              </a:r>
              <a:r>
                <a:rPr lang="zh-CN" altLang="en-US" dirty="0"/>
                <a:t>​ 和 </a:t>
              </a:r>
              <a:r>
                <a:rPr lang="zh-CN" altLang="en-US" b="1" dirty="0"/>
                <a:t>“时间币 </a:t>
              </a:r>
              <a:r>
                <a:rPr lang="en-US" altLang="zh-CN" b="1" dirty="0"/>
                <a:t>(8)”</a:t>
              </a:r>
              <a:r>
                <a:rPr lang="zh-CN" altLang="en-US" dirty="0"/>
                <a:t>。下方是具体的任务列表或管理选项。通过使用图标和数字结合的方式直观展示数据，让用户一目了然地掌握自己的活跃度和“资产”情况，增强了成就感和动力。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2BE2428-89DC-9F76-D2FC-9033AF025EF2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842" y="2476"/>
              <a:ext cx="3966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3.</a:t>
              </a:r>
              <a:r>
                <a:rPr lang="zh-CN" altLang="en-US" b="1" dirty="0"/>
                <a:t>个人中心</a:t>
              </a:r>
              <a:r>
                <a:rPr lang="en-US" altLang="zh-CN" b="1" dirty="0"/>
                <a:t>/</a:t>
              </a:r>
              <a:r>
                <a:rPr lang="zh-CN" altLang="en-US" b="1" dirty="0"/>
                <a:t>任务管理页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09F4FB4-A1A5-E156-77EF-476E1AD685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2073" y="841375"/>
            <a:ext cx="2724555" cy="51752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602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A84444-6935-1364-89BE-6E8C50281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D9C3D5-1960-0B9E-C974-9946B527141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65760" y="22352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思源黑体 CN Heavy" panose="020B0A00000000000000" charset="-122"/>
                <a:ea typeface="思源黑体 CN Heavy" panose="020B0A00000000000000" charset="-122"/>
              </a:rPr>
              <a:t>工作成果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D33AB6D-5DBD-25CA-EE4C-40EAE8CD5A8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653905" y="6099175"/>
            <a:ext cx="2209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PART 02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D4F7F24-91E6-2EA3-5579-E85D168DA228}"/>
              </a:ext>
            </a:extLst>
          </p:cNvPr>
          <p:cNvGrpSpPr/>
          <p:nvPr/>
        </p:nvGrpSpPr>
        <p:grpSpPr>
          <a:xfrm>
            <a:off x="446405" y="1656080"/>
            <a:ext cx="5109845" cy="2576195"/>
            <a:chOff x="703" y="2476"/>
            <a:chExt cx="8047" cy="405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7FD0C67-4A51-28E0-0A23-EDF868DB6403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42" y="2966"/>
              <a:ext cx="4777" cy="217"/>
            </a:xfrm>
            <a:prstGeom prst="rect">
              <a:avLst/>
            </a:prstGeom>
            <a:gradFill>
              <a:gsLst>
                <a:gs pos="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Heavy" panose="020B0A00000000000000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3BA4171-A4E7-7F09-6099-B97D4AA71AF3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703" y="3334"/>
              <a:ext cx="8047" cy="3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dirty="0"/>
                <a:t>表单设计简洁，包括“我要发布的技能：”、“预计花费的时间：”和“能接受的最远距离：（</a:t>
              </a:r>
              <a:r>
                <a:rPr lang="en-US" altLang="zh-CN" dirty="0"/>
                <a:t>500m</a:t>
              </a:r>
              <a:r>
                <a:rPr lang="zh-CN" altLang="en-US" dirty="0"/>
                <a:t>）”。底部是明确的“发布”按钮。而在表单下方提供了贴心的文字提示（“</a:t>
              </a:r>
              <a:r>
                <a:rPr lang="en-US" altLang="zh-CN" dirty="0"/>
                <a:t>tips</a:t>
              </a:r>
              <a:r>
                <a:rPr lang="zh-CN" altLang="en-US" dirty="0"/>
                <a:t>：发布所需花费时间少的任务更容易被他人接单哦”），实现微交互设计，提高任务成交率。使用表单控件（如选择器、滑块）的设计易于操作。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D09ED77-D47A-7226-6245-0F287414ACA4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842" y="2476"/>
              <a:ext cx="2512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4. </a:t>
              </a:r>
              <a:r>
                <a:rPr lang="zh-CN" altLang="en-US" b="1" dirty="0"/>
                <a:t>技能发布页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DB38679-95E3-53C4-1298-887A8EA19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6864" y="444500"/>
            <a:ext cx="2494520" cy="54292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35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6C9715-80E4-850E-A0F7-27777AD2D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68292B5-34A7-E9B8-02AF-7BD5D001222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65760" y="22352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思源黑体 CN Heavy" panose="020B0A00000000000000" charset="-122"/>
                <a:ea typeface="思源黑体 CN Heavy" panose="020B0A00000000000000" charset="-122"/>
              </a:rPr>
              <a:t>工作成果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5B58F5-E0F0-D1C4-914E-D1D8A5CA5B2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653905" y="6099175"/>
            <a:ext cx="2209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40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PART 02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987C6B1-3B36-6DC7-0BC5-F96DB256AE48}"/>
              </a:ext>
            </a:extLst>
          </p:cNvPr>
          <p:cNvGrpSpPr/>
          <p:nvPr/>
        </p:nvGrpSpPr>
        <p:grpSpPr>
          <a:xfrm>
            <a:off x="446405" y="1656080"/>
            <a:ext cx="5109845" cy="2022475"/>
            <a:chOff x="703" y="2476"/>
            <a:chExt cx="8047" cy="318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F5CD1D6-2453-3AC0-98B7-C9C79D8DC98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42" y="2966"/>
              <a:ext cx="4777" cy="217"/>
            </a:xfrm>
            <a:prstGeom prst="rect">
              <a:avLst/>
            </a:prstGeom>
            <a:gradFill>
              <a:gsLst>
                <a:gs pos="0">
                  <a:schemeClr val="accent1">
                    <a:lumMod val="50000"/>
                    <a:alpha val="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思源黑体 CN Heavy" panose="020B0A00000000000000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0878ECD-AF79-1DF8-76FF-BFFD771E46D6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703" y="3334"/>
              <a:ext cx="8047" cy="2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zh-CN" altLang="en-US" dirty="0"/>
                <a:t>简化页面，中心采用显著的“操作成功”提示信息，下方提供两个明确的按钮：“回到首页”和“查看我的”。能及时给予用户积极的正向反馈，增强用户的控制感和满意度。提供的两个选项精准满足用户操作成功后的下一步意图，保证流畅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D411CAB-8A47-F755-A3FE-C8E1095958A6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842" y="2476"/>
              <a:ext cx="3239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5. </a:t>
              </a:r>
              <a:r>
                <a:rPr lang="zh-CN" altLang="en-US" b="1" dirty="0"/>
                <a:t>操作成功提示页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41101BF-573E-011B-5B60-C93F4018C5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5124" y="1441450"/>
            <a:ext cx="2297626" cy="49861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919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5514022" y="-6869747"/>
            <a:ext cx="23220045" cy="20597495"/>
            <a:chOff x="-8291" y="-10987"/>
            <a:chExt cx="36567" cy="32437"/>
          </a:xfrm>
        </p:grpSpPr>
        <p:grpSp>
          <p:nvGrpSpPr>
            <p:cNvPr id="8" name="组合 7"/>
            <p:cNvGrpSpPr/>
            <p:nvPr/>
          </p:nvGrpSpPr>
          <p:grpSpPr>
            <a:xfrm>
              <a:off x="-8291" y="-1788"/>
              <a:ext cx="27638" cy="23238"/>
              <a:chOff x="-7763" y="-2652"/>
              <a:chExt cx="27638" cy="23238"/>
            </a:xfrm>
          </p:grpSpPr>
          <p:sp>
            <p:nvSpPr>
              <p:cNvPr id="4" name="平行四边形 3"/>
              <p:cNvSpPr/>
              <p:nvPr/>
            </p:nvSpPr>
            <p:spPr>
              <a:xfrm rot="600000">
                <a:off x="-3363" y="8703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5" name="平行四边形 4"/>
              <p:cNvSpPr/>
              <p:nvPr/>
            </p:nvSpPr>
            <p:spPr>
              <a:xfrm rot="1500000">
                <a:off x="-7763" y="7999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6" name="平行四边形 5"/>
              <p:cNvSpPr/>
              <p:nvPr/>
            </p:nvSpPr>
            <p:spPr>
              <a:xfrm rot="3300000">
                <a:off x="-11075" y="6048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 rot="10800000">
              <a:off x="638" y="-10987"/>
              <a:ext cx="27638" cy="23238"/>
              <a:chOff x="-7763" y="-2652"/>
              <a:chExt cx="27638" cy="23238"/>
            </a:xfrm>
          </p:grpSpPr>
          <p:sp>
            <p:nvSpPr>
              <p:cNvPr id="10" name="平行四边形 9"/>
              <p:cNvSpPr/>
              <p:nvPr/>
            </p:nvSpPr>
            <p:spPr>
              <a:xfrm rot="600000">
                <a:off x="-3363" y="8703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11" name="平行四边形 10"/>
              <p:cNvSpPr/>
              <p:nvPr/>
            </p:nvSpPr>
            <p:spPr>
              <a:xfrm rot="1500000">
                <a:off x="-7763" y="7999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  <p:sp>
            <p:nvSpPr>
              <p:cNvPr id="12" name="平行四边形 11"/>
              <p:cNvSpPr/>
              <p:nvPr/>
            </p:nvSpPr>
            <p:spPr>
              <a:xfrm rot="3300000">
                <a:off x="-11075" y="6048"/>
                <a:ext cx="23238" cy="5839"/>
              </a:xfrm>
              <a:prstGeom prst="parallelogram">
                <a:avLst/>
              </a:prstGeom>
              <a:gradFill>
                <a:gsLst>
                  <a:gs pos="0">
                    <a:schemeClr val="accent1">
                      <a:lumMod val="75000"/>
                      <a:alpha val="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Heavy" panose="020B0A00000000000000" charset="-122"/>
                  <a:ea typeface="思源黑体 CN Heavy" panose="020B0A00000000000000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1581150" y="1763395"/>
            <a:ext cx="9033510" cy="2607945"/>
            <a:chOff x="2490" y="2777"/>
            <a:chExt cx="14226" cy="4107"/>
          </a:xfrm>
        </p:grpSpPr>
        <p:sp>
          <p:nvSpPr>
            <p:cNvPr id="14" name="文本框 13"/>
            <p:cNvSpPr txBox="1"/>
            <p:nvPr/>
          </p:nvSpPr>
          <p:spPr>
            <a:xfrm>
              <a:off x="2490" y="3952"/>
              <a:ext cx="14226" cy="2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1500" dirty="0">
                  <a:gradFill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0"/>
                  </a:gradFill>
                  <a:latin typeface="思源黑体 CN Heavy" panose="020B0A00000000000000" charset="-122"/>
                  <a:ea typeface="思源黑体 CN Heavy" panose="020B0A00000000000000" charset="-122"/>
                </a:rPr>
                <a:t>界面实际操作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652" y="2777"/>
              <a:ext cx="3899" cy="1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>
                  <a:ln>
                    <a:gradFill>
                      <a:gsLst>
                        <a:gs pos="0">
                          <a:schemeClr val="accent1">
                            <a:lumMod val="75000"/>
                          </a:schemeClr>
                        </a:gs>
                        <a:gs pos="100000">
                          <a:schemeClr val="accent1">
                            <a:lumMod val="50000"/>
                          </a:schemeClr>
                        </a:gs>
                      </a:gsLst>
                      <a:lin ang="5400000" scaled="1"/>
                    </a:gradFill>
                  </a:ln>
                  <a:noFill/>
                  <a:latin typeface="思源黑体 CN Heavy" panose="020B0A00000000000000" charset="-122"/>
                  <a:ea typeface="思源黑体 CN Heavy" panose="020B0A00000000000000" charset="-122"/>
                  <a:cs typeface="思源黑体 CN Heavy" panose="020B0A00000000000000" charset="-122"/>
                </a:rPr>
                <a:t>PART 02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8.0.12"/>
  <p:tag name="AS_OS" val="Microsoft Windows NT 10.0.20348.0"/>
  <p:tag name="AS_RELEASE_DATE" val="2025.01.14"/>
  <p:tag name="AS_TITLE" val="Aspose.Slides for .NET6"/>
  <p:tag name="AS_VERSION" val="25.1"/>
  <p:tag name="COMMONDATA" val="eyJoZGlkIjoiMGJiMDllNzExMzcxY2NiODAxMjU2MzdhM2RhZWZlMz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思源黑体 CN Heavy"/>
        <a:cs typeface="Arial"/>
      </a:majorFont>
      <a:minorFont>
        <a:latin typeface="Arial"/>
        <a:ea typeface="思源黑体 CN Heavy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HONOR Sans CN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Heavy"/>
        <a:ea typeface="思源黑体 CN Heavy"/>
        <a:cs typeface="Arial"/>
        <a:font script="Jpan" typeface="ＭＳ Ｐゴシック"/>
        <a:font script="Hang" typeface="맑은 고딕"/>
        <a:font script="Hans" typeface="HONOR Sans CN Bold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HONOR Sans CN 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Heavy"/>
        <a:ea typeface="思源黑体 CN Heavy"/>
        <a:cs typeface="Arial"/>
        <a:font script="Jpan" typeface="ＭＳ Ｐゴシック"/>
        <a:font script="Hang" typeface="맑은 고딕"/>
        <a:font script="Hans" typeface="HONOR Sans CN Bold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581</Words>
  <Application>Microsoft Office PowerPoint</Application>
  <PresentationFormat>宽屏</PresentationFormat>
  <Paragraphs>34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思源黑体 CN Heavy</vt:lpstr>
      <vt:lpstr>Wingdings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CF</dc:creator>
  <cp:lastModifiedBy>智翔 游</cp:lastModifiedBy>
  <cp:revision>200</cp:revision>
  <dcterms:created xsi:type="dcterms:W3CDTF">2019-06-19T02:08:00Z</dcterms:created>
  <dcterms:modified xsi:type="dcterms:W3CDTF">2025-11-18T05:45:12Z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2188F9B454F048A58925F94E36943849_13</vt:lpwstr>
  </property>
  <property fmtid="{D5CDD505-2E9C-101B-9397-08002B2CF9AE}" pid="3" name="KSOProductBuildVer">
    <vt:lpwstr>2052-12.1.0.20305</vt:lpwstr>
  </property>
</Properties>
</file>